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1"/>
  </p:notesMasterIdLst>
  <p:handoutMasterIdLst>
    <p:handoutMasterId r:id="rId22"/>
  </p:handoutMasterIdLst>
  <p:sldIdLst>
    <p:sldId id="325" r:id="rId2"/>
    <p:sldId id="295" r:id="rId3"/>
    <p:sldId id="296" r:id="rId4"/>
    <p:sldId id="297" r:id="rId5"/>
    <p:sldId id="315" r:id="rId6"/>
    <p:sldId id="298" r:id="rId7"/>
    <p:sldId id="300" r:id="rId8"/>
    <p:sldId id="301" r:id="rId9"/>
    <p:sldId id="302" r:id="rId10"/>
    <p:sldId id="316" r:id="rId11"/>
    <p:sldId id="319" r:id="rId12"/>
    <p:sldId id="320" r:id="rId13"/>
    <p:sldId id="321" r:id="rId14"/>
    <p:sldId id="324" r:id="rId15"/>
    <p:sldId id="322" r:id="rId16"/>
    <p:sldId id="326" r:id="rId17"/>
    <p:sldId id="323" r:id="rId18"/>
    <p:sldId id="327" r:id="rId19"/>
    <p:sldId id="294" r:id="rId20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6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2EC877-07D9-45B4-BBBD-B8940D5A6F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1094CCF-F242-45EE-9170-27F51D8A6B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  <p:sp>
        <p:nvSpPr>
          <p:cNvPr id="4608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63F2D-9790-480E-B184-BB5076199D35}" type="slidenum">
              <a:rPr lang="nl-NL" smtClean="0"/>
              <a:pPr/>
              <a:t>19</a:t>
            </a:fld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l-NL" smtClean="0"/>
              <a:t>Er bestaat ook algehele narcose: bij inwendige wonden , operaties grote wonden etc</a:t>
            </a:r>
          </a:p>
        </p:txBody>
      </p:sp>
      <p:sp>
        <p:nvSpPr>
          <p:cNvPr id="2662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CA690A-D5AA-4CC9-8908-08E51E593112}" type="slidenum">
              <a:rPr lang="nl-NL" smtClean="0"/>
              <a:pPr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/>
          </a:p>
        </p:txBody>
      </p:sp>
      <p:sp>
        <p:nvSpPr>
          <p:cNvPr id="2765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7AA15-8F09-406C-A08D-EF6BFB25DBDA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 smtClean="0"/>
          </a:p>
        </p:txBody>
      </p:sp>
      <p:sp>
        <p:nvSpPr>
          <p:cNvPr id="2867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429324-2AD1-49D4-920B-2E2F8559C3AC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94CCF-F242-45EE-9170-27F51D8A6B5C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 smtClean="0"/>
          </a:p>
        </p:txBody>
      </p:sp>
      <p:sp>
        <p:nvSpPr>
          <p:cNvPr id="2970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8DD32A-F57D-4E2C-B9D4-5BFE2FDFF302}" type="slidenum">
              <a:rPr lang="nl-NL" smtClean="0"/>
              <a:pPr/>
              <a:t>6</a:t>
            </a:fld>
            <a:endParaRPr lang="nl-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smtClean="0"/>
          </a:p>
        </p:txBody>
      </p:sp>
      <p:sp>
        <p:nvSpPr>
          <p:cNvPr id="317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87C59-BE0E-433C-8689-19BDC79C5DDA}" type="slidenum">
              <a:rPr lang="nl-NL" smtClean="0"/>
              <a:pPr/>
              <a:t>7</a:t>
            </a:fld>
            <a:endParaRPr lang="nl-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/>
          </a:p>
        </p:txBody>
      </p:sp>
      <p:sp>
        <p:nvSpPr>
          <p:cNvPr id="3277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BF1B4-1F0B-49F3-99A1-884D9EC2E3E5}" type="slidenum">
              <a:rPr lang="nl-NL" smtClean="0"/>
              <a:pPr/>
              <a:t>8</a:t>
            </a:fld>
            <a:endParaRPr lang="nl-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 smtClean="0"/>
          </a:p>
        </p:txBody>
      </p:sp>
      <p:sp>
        <p:nvSpPr>
          <p:cNvPr id="3379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1A5885-6568-4B3A-8D97-48FB081C25D9}" type="slidenum">
              <a:rPr lang="nl-NL" smtClean="0"/>
              <a:pPr/>
              <a:t>9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FB52B7B-3202-4A90-8E78-AADC206E65B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F84FA-CFD0-4A5A-ADA6-91CF6BF7061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16756FC0-C98D-45FA-A9F5-A7CD5F4E763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C7623A09-FDD3-4D7C-B624-B8231D13190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C48ABCF-6989-4C62-8B6E-79CC6DFF967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1E4A3-A264-4206-AA39-7FB5AF218017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30D9DE9-0094-46BB-B6BA-75559FC1EE0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536F7670-9141-4BB7-AE61-8A56E4EF28C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0D4997-7B36-46C8-BA12-CB5501555F92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2128F03-CBE8-4224-B9FB-6334E37ED3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339E3B4D-951E-4364-8EF1-EEAB827DAA8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nl-N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EE52033-AABD-4DCF-95DE-89F2E5CAE697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Anesthesie en hechten</a:t>
            </a:r>
            <a:endParaRPr lang="nl-NL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724128" y="2708920"/>
            <a:ext cx="23431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Tijdelijke aanduiding voor inhoud 3" descr="teennagel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043608" y="1484784"/>
            <a:ext cx="4248472" cy="275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Hechten en hechtmaterialen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None/>
              <a:defRPr/>
            </a:pPr>
            <a:endParaRPr lang="nl-NL" i="1" dirty="0" smtClean="0"/>
          </a:p>
          <a:p>
            <a:pPr eaLnBrk="1" hangingPunct="1">
              <a:buNone/>
              <a:defRPr/>
            </a:pPr>
            <a:r>
              <a:rPr lang="nl-NL" dirty="0" smtClean="0"/>
              <a:t>Hechten:</a:t>
            </a:r>
          </a:p>
          <a:p>
            <a:pPr eaLnBrk="1" hangingPunct="1">
              <a:buNone/>
              <a:defRPr/>
            </a:pPr>
            <a:r>
              <a:rPr lang="nl-NL" i="1" dirty="0" smtClean="0"/>
              <a:t>    Het kunstmatig bij elkaar brengen van twee delen.</a:t>
            </a:r>
          </a:p>
          <a:p>
            <a:pPr eaLnBrk="1" hangingPunct="1">
              <a:buNone/>
              <a:defRPr/>
            </a:pPr>
            <a:endParaRPr lang="nl-NL" dirty="0" smtClean="0"/>
          </a:p>
          <a:p>
            <a:pPr eaLnBrk="1" hangingPunct="1">
              <a:defRPr/>
            </a:pPr>
            <a:r>
              <a:rPr lang="nl-NL" dirty="0" smtClean="0"/>
              <a:t>Bespoedigt genezing</a:t>
            </a:r>
          </a:p>
          <a:p>
            <a:pPr eaLnBrk="1" hangingPunct="1">
              <a:defRPr/>
            </a:pPr>
            <a:r>
              <a:rPr lang="nl-NL" dirty="0" smtClean="0"/>
              <a:t>Over het algemeen cosmetisch fraaier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1026" name="Picture 2" descr="C:\Users\Rhea\Document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653136"/>
            <a:ext cx="2895600" cy="8001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Hechten en hechtmaterialen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z="2400" dirty="0" smtClean="0"/>
              <a:t>Wonden ouder dan zo’n 6 uur worden in principe niet meer gehecht, omdat de wond zelf aan het sluiten is en het infectierisico dan groter is.</a:t>
            </a:r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Uitzondering: in het gelaat wordt ook wel een  periode van 12 uur aangehouden</a:t>
            </a:r>
            <a:r>
              <a:rPr lang="nl-NL" dirty="0" smtClean="0"/>
              <a:t>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2050" name="Picture 2" descr="C:\Users\Rhea\Documents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221088"/>
            <a:ext cx="2457450" cy="18669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Hechten en hechtmaterialen</a:t>
            </a:r>
            <a:endParaRPr lang="nl-N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Verschillende materialen, belangrijk daarbij: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defRPr/>
            </a:pPr>
            <a:r>
              <a:rPr lang="nl-NL" dirty="0" smtClean="0"/>
              <a:t>Bewegingen zo min mogelijk beperken</a:t>
            </a:r>
          </a:p>
          <a:p>
            <a:pPr eaLnBrk="1" hangingPunct="1">
              <a:defRPr/>
            </a:pPr>
            <a:r>
              <a:rPr lang="nl-NL" dirty="0" smtClean="0"/>
              <a:t>Sterk zijn, zodat wondranden bij elkaar blijven</a:t>
            </a:r>
          </a:p>
          <a:p>
            <a:pPr eaLnBrk="1" hangingPunct="1">
              <a:defRPr/>
            </a:pPr>
            <a:r>
              <a:rPr lang="nl-NL" dirty="0" smtClean="0"/>
              <a:t>Geen negatieve invloed op de wondgenezing</a:t>
            </a:r>
          </a:p>
          <a:p>
            <a:pPr eaLnBrk="1" hangingPunct="1">
              <a:defRPr/>
            </a:pPr>
            <a:r>
              <a:rPr lang="nl-NL" dirty="0" smtClean="0"/>
              <a:t>Zo min mogelijk littekens achterlaten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Hechten en hechtmaterialen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nl-NL" sz="2400" dirty="0" smtClean="0"/>
              <a:t>Soorten hechtdraad: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nl-NL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 smtClean="0"/>
              <a:t>Resorbeerbaar  (oplosbaar) : </a:t>
            </a:r>
            <a:r>
              <a:rPr lang="nl-NL" sz="2400" dirty="0" err="1" smtClean="0"/>
              <a:t>Vicryl</a:t>
            </a:r>
            <a:r>
              <a:rPr lang="nl-NL" sz="2400" dirty="0" smtClean="0"/>
              <a:t>, </a:t>
            </a:r>
            <a:r>
              <a:rPr lang="nl-NL" sz="2400" dirty="0" err="1" smtClean="0"/>
              <a:t>Dexon</a:t>
            </a:r>
            <a:endParaRPr lang="nl-NL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 err="1" smtClean="0"/>
              <a:t>Niet-resorbeerbaar</a:t>
            </a:r>
            <a:r>
              <a:rPr lang="nl-NL" sz="2400" dirty="0" smtClean="0"/>
              <a:t> ( niet oplosbaar): </a:t>
            </a:r>
            <a:r>
              <a:rPr lang="nl-NL" sz="2400" dirty="0" err="1" smtClean="0"/>
              <a:t>Ethilon</a:t>
            </a:r>
            <a:r>
              <a:rPr lang="nl-NL" sz="2400" dirty="0" smtClean="0"/>
              <a:t>, </a:t>
            </a:r>
            <a:r>
              <a:rPr lang="nl-NL" sz="2400" dirty="0" err="1" smtClean="0"/>
              <a:t>Prolene</a:t>
            </a:r>
            <a:endParaRPr lang="nl-NL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nl-NL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 smtClean="0"/>
              <a:t>Traumatisch : losse naald en draad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 err="1" smtClean="0"/>
              <a:t>Atraumatisch</a:t>
            </a:r>
            <a:r>
              <a:rPr lang="nl-NL" sz="2400" dirty="0" smtClean="0"/>
              <a:t> hechtdraad: naald aan draad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2050" name="Picture 2" descr="C:\Users\Rhea\Documents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501008"/>
            <a:ext cx="2124075" cy="21526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Hechten en hechtmaterialen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z="2400" dirty="0" smtClean="0"/>
              <a:t>Hechtdraad in vele diktes verkrijgbaar:</a:t>
            </a:r>
          </a:p>
          <a:p>
            <a:r>
              <a:rPr lang="nl-NL" sz="2400" dirty="0" smtClean="0"/>
              <a:t>Heel dun (6-0) tot heel dik ( 2-0)</a:t>
            </a:r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Voor gelaat, meestal: 5-0</a:t>
            </a:r>
          </a:p>
          <a:p>
            <a:pPr>
              <a:buNone/>
            </a:pPr>
            <a:r>
              <a:rPr lang="nl-NL" sz="2400" dirty="0" smtClean="0"/>
              <a:t>Armen, benen, behaarde hoofd: 4-0</a:t>
            </a:r>
          </a:p>
          <a:p>
            <a:pPr>
              <a:buNone/>
            </a:pPr>
            <a:r>
              <a:rPr lang="nl-NL" sz="2400" dirty="0" smtClean="0"/>
              <a:t>Gewrichten: 3-0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Zie boek </a:t>
            </a:r>
            <a:r>
              <a:rPr lang="nl-NL" dirty="0" err="1" smtClean="0"/>
              <a:t>blz</a:t>
            </a:r>
            <a:r>
              <a:rPr lang="nl-NL" dirty="0" smtClean="0"/>
              <a:t> 177 voor verdere info</a:t>
            </a:r>
            <a:endParaRPr lang="nl-NL" dirty="0"/>
          </a:p>
        </p:txBody>
      </p:sp>
      <p:pic>
        <p:nvPicPr>
          <p:cNvPr id="1026" name="Picture 2" descr="C:\Users\Rhea\Documents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420888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Hechten en hechtmaterialen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nl-NL" sz="2400" dirty="0" smtClean="0"/>
              <a:t>Andere methodes: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nl-NL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nl-NL" sz="2400" dirty="0" err="1" smtClean="0"/>
              <a:t>Agrafes</a:t>
            </a:r>
            <a:r>
              <a:rPr lang="nl-NL" sz="2400" dirty="0" smtClean="0"/>
              <a:t> (krammetjes)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 smtClean="0"/>
              <a:t>Inbrengen met </a:t>
            </a:r>
            <a:r>
              <a:rPr lang="nl-NL" sz="2400" dirty="0" err="1" smtClean="0"/>
              <a:t>agrafepincet</a:t>
            </a:r>
            <a:r>
              <a:rPr lang="nl-NL" sz="2400" dirty="0" smtClean="0"/>
              <a:t>/</a:t>
            </a:r>
            <a:r>
              <a:rPr lang="nl-NL" sz="2400" dirty="0" err="1" smtClean="0"/>
              <a:t>agrafetang</a:t>
            </a:r>
            <a:endParaRPr lang="nl-NL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 smtClean="0"/>
              <a:t>Verwijderen met </a:t>
            </a:r>
            <a:r>
              <a:rPr lang="nl-NL" sz="2400" dirty="0" err="1" smtClean="0"/>
              <a:t>agrafetang</a:t>
            </a:r>
            <a:endParaRPr lang="nl-NL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nl-NL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nl-NL" sz="2400" dirty="0" err="1" smtClean="0"/>
              <a:t>Staplers</a:t>
            </a:r>
            <a:r>
              <a:rPr lang="nl-NL" sz="2400" dirty="0" smtClean="0"/>
              <a:t> (nietjes): snelle methode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 smtClean="0"/>
              <a:t>Inbrengen met </a:t>
            </a:r>
            <a:r>
              <a:rPr lang="nl-NL" sz="2400" dirty="0" err="1" smtClean="0"/>
              <a:t>staplertang</a:t>
            </a:r>
            <a:endParaRPr lang="nl-NL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2400" dirty="0" smtClean="0"/>
              <a:t>Verwijderen met </a:t>
            </a:r>
            <a:r>
              <a:rPr lang="nl-NL" sz="2400" dirty="0" err="1" smtClean="0"/>
              <a:t>staplerpincet</a:t>
            </a:r>
            <a:endParaRPr lang="nl-NL" sz="2400" dirty="0" smtClean="0"/>
          </a:p>
          <a:p>
            <a:endParaRPr lang="nl-N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Hechten en hechtmateriaal</a:t>
            </a:r>
            <a:endParaRPr lang="nl-NL" dirty="0"/>
          </a:p>
        </p:txBody>
      </p:sp>
      <p:pic>
        <p:nvPicPr>
          <p:cNvPr id="4" name="Tijdelijke aanduiding voor inhoud 3" descr="hechtingen_niertransplantatie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013744" y="1933575"/>
            <a:ext cx="5080000" cy="37592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Hechten en hechtmaterialen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nl-NL" sz="2400" dirty="0" smtClean="0"/>
              <a:t>Weefsellijm/huidlijm: </a:t>
            </a:r>
          </a:p>
          <a:p>
            <a:pPr>
              <a:buNone/>
              <a:defRPr/>
            </a:pPr>
            <a:r>
              <a:rPr lang="nl-NL" sz="2400" dirty="0" smtClean="0"/>
              <a:t>     geschikt voor kleine wondjes in het gezicht,</a:t>
            </a:r>
          </a:p>
          <a:p>
            <a:pPr eaLnBrk="1" hangingPunct="1">
              <a:buNone/>
              <a:defRPr/>
            </a:pPr>
            <a:r>
              <a:rPr lang="nl-NL" sz="2400" dirty="0" smtClean="0"/>
              <a:t>     waar weinig  druk opkomt.</a:t>
            </a:r>
          </a:p>
          <a:p>
            <a:pPr eaLnBrk="1" hangingPunct="1">
              <a:buNone/>
              <a:defRPr/>
            </a:pPr>
            <a:r>
              <a:rPr lang="nl-NL" sz="2400" dirty="0" smtClean="0"/>
              <a:t>    </a:t>
            </a:r>
          </a:p>
          <a:p>
            <a:pPr eaLnBrk="1" hangingPunct="1">
              <a:buNone/>
              <a:defRPr/>
            </a:pPr>
            <a:r>
              <a:rPr lang="nl-NL" sz="2400" dirty="0" err="1" smtClean="0"/>
              <a:t>Vb</a:t>
            </a:r>
            <a:r>
              <a:rPr lang="nl-NL" sz="2400" dirty="0" smtClean="0"/>
              <a:t>:  </a:t>
            </a:r>
            <a:r>
              <a:rPr lang="nl-NL" sz="2400" dirty="0" err="1" smtClean="0"/>
              <a:t>Histo-acryl</a:t>
            </a:r>
            <a:r>
              <a:rPr lang="nl-NL" sz="2400" dirty="0" smtClean="0"/>
              <a:t> blauw en Delta-acryl blauw</a:t>
            </a:r>
          </a:p>
          <a:p>
            <a:pPr eaLnBrk="1" hangingPunct="1">
              <a:buNone/>
              <a:defRPr/>
            </a:pPr>
            <a:endParaRPr lang="nl-NL" sz="2400" dirty="0" smtClean="0"/>
          </a:p>
          <a:p>
            <a:pPr eaLnBrk="1" hangingPunct="1">
              <a:defRPr/>
            </a:pPr>
            <a:r>
              <a:rPr lang="nl-NL" sz="2400" dirty="0" err="1" smtClean="0"/>
              <a:t>Hair</a:t>
            </a:r>
            <a:r>
              <a:rPr lang="nl-NL" sz="2400" dirty="0" smtClean="0"/>
              <a:t> </a:t>
            </a:r>
            <a:r>
              <a:rPr lang="nl-NL" sz="2400" dirty="0" err="1" smtClean="0"/>
              <a:t>apposition</a:t>
            </a:r>
            <a:r>
              <a:rPr lang="nl-NL" sz="2400" dirty="0" smtClean="0"/>
              <a:t> techniekjes</a:t>
            </a:r>
          </a:p>
          <a:p>
            <a:pPr eaLnBrk="1" hangingPunct="1">
              <a:buNone/>
              <a:defRPr/>
            </a:pPr>
            <a:endParaRPr lang="nl-NL" sz="2400" dirty="0" smtClean="0"/>
          </a:p>
          <a:p>
            <a:pPr>
              <a:defRPr/>
            </a:pPr>
            <a:r>
              <a:rPr lang="nl-NL" sz="2400" dirty="0" smtClean="0"/>
              <a:t>Zwaluwstaartje of hechtstrip: indien wond nog wat wijkt</a:t>
            </a:r>
          </a:p>
          <a:p>
            <a:endParaRPr lang="nl-NL" dirty="0"/>
          </a:p>
        </p:txBody>
      </p:sp>
      <p:pic>
        <p:nvPicPr>
          <p:cNvPr id="3074" name="Picture 2" descr="C:\Users\Rhea\Documents\download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916832"/>
            <a:ext cx="1676400" cy="885825"/>
          </a:xfrm>
          <a:prstGeom prst="rect">
            <a:avLst/>
          </a:prstGeom>
          <a:noFill/>
        </p:spPr>
      </p:pic>
      <p:pic>
        <p:nvPicPr>
          <p:cNvPr id="1028" name="Picture 4" descr="C:\Users\Rhea\Documents\leukostrip op arm zwaluwstaartj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3140968"/>
            <a:ext cx="1651000" cy="1651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Hechten en hechtmaterialen</a:t>
            </a:r>
            <a:endParaRPr lang="nl-NL" dirty="0"/>
          </a:p>
        </p:txBody>
      </p:sp>
      <p:pic>
        <p:nvPicPr>
          <p:cNvPr id="4" name="Picture 2" descr="C:\Users\Rhea\Documents\hqdefaul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628800"/>
            <a:ext cx="4572000" cy="3429000"/>
          </a:xfrm>
          <a:prstGeom prst="rect">
            <a:avLst/>
          </a:prstGeom>
          <a:noFill/>
        </p:spPr>
      </p:pic>
      <p:pic>
        <p:nvPicPr>
          <p:cNvPr id="2050" name="Picture 2" descr="C:\Users\Rhea\Documents\subcuti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772816"/>
            <a:ext cx="2459736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Nog vragen?</a:t>
            </a:r>
            <a:endParaRPr lang="nl-NL" dirty="0"/>
          </a:p>
        </p:txBody>
      </p:sp>
      <p:pic>
        <p:nvPicPr>
          <p:cNvPr id="4" name="Tijdelijke aanduiding voor inhoud 3" descr="20440092-smiley-die-hebben-veel-vragen-en-stress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267744" y="1527175"/>
            <a:ext cx="4572000" cy="4572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Lokale anesthesie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400" dirty="0" smtClean="0"/>
              <a:t>Lokaal: plaatselijke verdoving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400" dirty="0" smtClean="0"/>
              <a:t>Doel: d.m.v. het </a:t>
            </a:r>
            <a:r>
              <a:rPr lang="nl-NL" sz="2400" dirty="0" err="1" smtClean="0"/>
              <a:t>anestheticum</a:t>
            </a:r>
            <a:r>
              <a:rPr lang="nl-NL" sz="2400" dirty="0" smtClean="0"/>
              <a:t> de </a:t>
            </a:r>
            <a:r>
              <a:rPr lang="nl-NL" sz="2400" dirty="0" err="1" smtClean="0"/>
              <a:t>voortgeleiding</a:t>
            </a:r>
            <a:endParaRPr lang="nl-NL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400" dirty="0" smtClean="0"/>
              <a:t>van pijnprikkels (vanuit  pijnreceptoren naar  de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400" dirty="0" smtClean="0"/>
              <a:t>daarvoor bestemde zenuwbanen) naar de hersenen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400" dirty="0" smtClean="0"/>
              <a:t>tijdelijk te onderbreken.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400" dirty="0" smtClean="0"/>
              <a:t>Zodat de pijnprikkel niet wordt waargenomen.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Lokale anesthesie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000" b="1" dirty="0" smtClean="0"/>
              <a:t>Oppervlakte: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nl-NL" sz="2000" dirty="0" smtClean="0"/>
              <a:t>Bevriezing (chloorethyl)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nl-NL" sz="2000" dirty="0" smtClean="0"/>
              <a:t>Spray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nl-NL" sz="2000" dirty="0" smtClean="0"/>
              <a:t>Druppels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r>
              <a:rPr lang="nl-NL" sz="2000" dirty="0" smtClean="0"/>
              <a:t>Tampon</a:t>
            </a:r>
          </a:p>
          <a:p>
            <a:pPr eaLnBrk="1" hangingPunct="1">
              <a:buFont typeface="Courier New" pitchFamily="49" charset="0"/>
              <a:buChar char="o"/>
              <a:defRPr/>
            </a:pPr>
            <a:endParaRPr lang="nl-NL" sz="2400" dirty="0" smtClean="0"/>
          </a:p>
          <a:p>
            <a:pPr eaLnBrk="1" hangingPunct="1">
              <a:buFont typeface="Courier New" pitchFamily="49" charset="0"/>
              <a:buChar char="o"/>
              <a:defRPr/>
            </a:pPr>
            <a:endParaRPr lang="nl-NL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400" b="1" dirty="0" smtClean="0"/>
              <a:t>Per injectie:</a:t>
            </a:r>
            <a:endParaRPr lang="nl-NL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>
                <a:effectLst/>
              </a:rPr>
              <a:t>Infiltratie anesthesie (veldblokkade)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b="1" dirty="0" err="1" smtClean="0">
                <a:effectLst/>
              </a:rPr>
              <a:t>óf</a:t>
            </a:r>
            <a:r>
              <a:rPr lang="nl-NL" sz="2000" b="1" dirty="0" smtClean="0">
                <a:effectLst/>
              </a:rPr>
              <a:t>  </a:t>
            </a:r>
            <a:r>
              <a:rPr lang="nl-NL" sz="2000" dirty="0" smtClean="0">
                <a:effectLst/>
              </a:rPr>
              <a:t>bij prikangst: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err="1" smtClean="0">
                <a:effectLst/>
              </a:rPr>
              <a:t>lidocaïne-prilocaïnecréme</a:t>
            </a:r>
            <a:r>
              <a:rPr lang="nl-NL" sz="2000" dirty="0" smtClean="0">
                <a:effectLst/>
              </a:rPr>
              <a:t> ( inwerktijd: 30 -45 min)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000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>
                <a:effectLst/>
              </a:rPr>
              <a:t>Alleen bij intacte wonden, slijmvliezen, geslachtsorganen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>
                <a:effectLst/>
              </a:rPr>
              <a:t>en open beenwond (</a:t>
            </a:r>
            <a:r>
              <a:rPr lang="nl-NL" sz="2000" dirty="0" err="1" smtClean="0">
                <a:effectLst/>
              </a:rPr>
              <a:t>ulcura</a:t>
            </a:r>
            <a:r>
              <a:rPr lang="nl-NL" sz="2000" dirty="0" smtClean="0">
                <a:effectLst/>
              </a:rPr>
              <a:t> </a:t>
            </a:r>
            <a:r>
              <a:rPr lang="nl-NL" sz="2000" dirty="0" err="1" smtClean="0">
                <a:effectLst/>
              </a:rPr>
              <a:t>cruris</a:t>
            </a:r>
            <a:r>
              <a:rPr lang="nl-NL" sz="2000" dirty="0" smtClean="0">
                <a:effectLst/>
              </a:rPr>
              <a:t>)</a:t>
            </a:r>
          </a:p>
        </p:txBody>
      </p:sp>
      <p:pic>
        <p:nvPicPr>
          <p:cNvPr id="1026" name="Picture 2" descr="C:\Users\Rhea\Documents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132856"/>
            <a:ext cx="2619375" cy="1743075"/>
          </a:xfrm>
          <a:prstGeom prst="rect">
            <a:avLst/>
          </a:prstGeom>
          <a:noFill/>
        </p:spPr>
      </p:pic>
      <p:pic>
        <p:nvPicPr>
          <p:cNvPr id="1027" name="Picture 3" descr="C:\Users\Rhea\Documents\download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564904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Infiltratieanesthesie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None/>
              <a:defRPr/>
            </a:pPr>
            <a:r>
              <a:rPr lang="nl-NL" sz="2000" dirty="0" smtClean="0">
                <a:effectLst/>
              </a:rPr>
              <a:t>Wordt breed  ingezet bij m.n. kleine ingreepjes van de huid </a:t>
            </a:r>
          </a:p>
          <a:p>
            <a:pPr eaLnBrk="1" hangingPunct="1">
              <a:buNone/>
              <a:defRPr/>
            </a:pPr>
            <a:r>
              <a:rPr lang="nl-NL" sz="2000" dirty="0" smtClean="0"/>
              <a:t>e</a:t>
            </a:r>
            <a:r>
              <a:rPr lang="nl-NL" sz="2000" smtClean="0">
                <a:effectLst/>
              </a:rPr>
              <a:t>n</a:t>
            </a:r>
            <a:r>
              <a:rPr lang="nl-NL" sz="2000" smtClean="0"/>
              <a:t> </a:t>
            </a:r>
            <a:r>
              <a:rPr lang="nl-NL" sz="2000" dirty="0" smtClean="0">
                <a:effectLst/>
              </a:rPr>
              <a:t>onderliggende weefsels.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400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Het principe is, dat de lokale </a:t>
            </a:r>
            <a:r>
              <a:rPr lang="nl-NL" sz="2000" dirty="0" err="1" smtClean="0"/>
              <a:t>anestheticum</a:t>
            </a:r>
            <a:r>
              <a:rPr lang="nl-NL" sz="2000" dirty="0" smtClean="0"/>
              <a:t> direct geïnjecteerd wordt in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het betreffende weefsel, d.w.z. dichtbij de bijbehorende zenuwstructuren.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000" dirty="0" smtClean="0"/>
          </a:p>
          <a:p>
            <a:pPr eaLnBrk="1" hangingPunct="1">
              <a:buNone/>
              <a:defRPr/>
            </a:pPr>
            <a:r>
              <a:rPr lang="nl-NL" sz="2000" dirty="0" smtClean="0"/>
              <a:t>Voorbeelden:</a:t>
            </a:r>
          </a:p>
          <a:p>
            <a:pPr eaLnBrk="1" hangingPunct="1">
              <a:defRPr/>
            </a:pPr>
            <a:r>
              <a:rPr lang="nl-NL" sz="2000" dirty="0" err="1" smtClean="0"/>
              <a:t>Intracutane</a:t>
            </a:r>
            <a:r>
              <a:rPr lang="nl-NL" sz="2000" dirty="0" smtClean="0"/>
              <a:t> infiltratie ( bij inbrengen van infuus)</a:t>
            </a:r>
          </a:p>
          <a:p>
            <a:pPr eaLnBrk="1" hangingPunct="1">
              <a:defRPr/>
            </a:pPr>
            <a:r>
              <a:rPr lang="nl-NL" sz="2000" dirty="0" err="1" smtClean="0"/>
              <a:t>Subcutane</a:t>
            </a:r>
            <a:r>
              <a:rPr lang="nl-NL" sz="2000" dirty="0" smtClean="0"/>
              <a:t> infiltratie(field </a:t>
            </a:r>
            <a:r>
              <a:rPr lang="nl-NL" sz="2000" dirty="0" err="1" smtClean="0"/>
              <a:t>block</a:t>
            </a:r>
            <a:r>
              <a:rPr lang="nl-NL" sz="2000" dirty="0" smtClean="0"/>
              <a:t>),</a:t>
            </a:r>
          </a:p>
          <a:p>
            <a:pPr eaLnBrk="1" hangingPunct="1">
              <a:defRPr/>
            </a:pPr>
            <a:r>
              <a:rPr lang="nl-NL" sz="2000" dirty="0" smtClean="0"/>
              <a:t>Regionale  anesthesie,</a:t>
            </a:r>
          </a:p>
          <a:p>
            <a:pPr eaLnBrk="1" hangingPunct="1">
              <a:defRPr/>
            </a:pPr>
            <a:r>
              <a:rPr lang="nl-NL" sz="2000" dirty="0" err="1" smtClean="0"/>
              <a:t>Neuroaxiale</a:t>
            </a:r>
            <a:r>
              <a:rPr lang="nl-NL" sz="2000" dirty="0" smtClean="0"/>
              <a:t> anesthesie (dichtbij ruggenmerg bij zenuwwortels)</a:t>
            </a:r>
          </a:p>
        </p:txBody>
      </p:sp>
      <p:pic>
        <p:nvPicPr>
          <p:cNvPr id="5" name="Afbeelding 5" descr="infiltarti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50018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Subcutane</a:t>
            </a:r>
            <a:r>
              <a:rPr lang="nl-NL" dirty="0" smtClean="0"/>
              <a:t> infiltratie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“Field </a:t>
            </a:r>
            <a:r>
              <a:rPr lang="nl-NL" sz="2000" dirty="0" err="1" smtClean="0"/>
              <a:t>block</a:t>
            </a:r>
            <a:r>
              <a:rPr lang="nl-NL" sz="2000" dirty="0" smtClean="0"/>
              <a:t>” </a:t>
            </a:r>
          </a:p>
          <a:p>
            <a:pPr>
              <a:buNone/>
            </a:pPr>
            <a:endParaRPr lang="nl-NL" sz="2000" dirty="0" smtClean="0"/>
          </a:p>
          <a:p>
            <a:r>
              <a:rPr lang="nl-NL" sz="2000" dirty="0" smtClean="0"/>
              <a:t>Gebruikt bij het verdoven van de huid bij een kleine uitsnijding   (</a:t>
            </a:r>
            <a:r>
              <a:rPr lang="nl-NL" sz="2000" dirty="0" err="1" smtClean="0"/>
              <a:t>vb</a:t>
            </a:r>
            <a:r>
              <a:rPr lang="nl-NL" sz="2000" dirty="0" smtClean="0"/>
              <a:t> moedervlek verwijderen) en bij het verdoven van de huid bij hechten.</a:t>
            </a:r>
          </a:p>
          <a:p>
            <a:endParaRPr lang="nl-NL" sz="2000" dirty="0" smtClean="0"/>
          </a:p>
          <a:p>
            <a:r>
              <a:rPr lang="nl-NL" sz="2000" dirty="0" smtClean="0"/>
              <a:t>Aantal prikgaatjes  wordt beperkt door spuit, net voor het verlaten van de huid, een beetje te draaien. Andere zijde van de wond net zo.</a:t>
            </a:r>
          </a:p>
          <a:p>
            <a:pPr>
              <a:buNone/>
            </a:pPr>
            <a:r>
              <a:rPr lang="nl-NL" sz="2000" dirty="0" smtClean="0"/>
              <a:t> </a:t>
            </a:r>
          </a:p>
          <a:p>
            <a:r>
              <a:rPr lang="nl-NL" sz="2000" dirty="0" smtClean="0"/>
              <a:t>Controleren of je niet in bloedvat zit</a:t>
            </a:r>
            <a:endParaRPr lang="nl-NL" sz="2000" dirty="0"/>
          </a:p>
        </p:txBody>
      </p:sp>
      <p:pic>
        <p:nvPicPr>
          <p:cNvPr id="5" name="Afbeelding 3" descr="Fiel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365104"/>
            <a:ext cx="28083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Regionale anesthesie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Voorbeeld: </a:t>
            </a:r>
            <a:r>
              <a:rPr lang="nl-NL" sz="2000" dirty="0" err="1" smtClean="0"/>
              <a:t>Oberst</a:t>
            </a:r>
            <a:r>
              <a:rPr lang="nl-NL" sz="2000" dirty="0" smtClean="0"/>
              <a:t> –anesthesie bij vingers en tenen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Aan beide zijde van de basis van vinger of teen worden de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gevoelszenuwen met </a:t>
            </a:r>
            <a:r>
              <a:rPr lang="nl-NL" sz="2000" dirty="0" err="1" smtClean="0"/>
              <a:t>Lidocaïne</a:t>
            </a:r>
            <a:r>
              <a:rPr lang="nl-NL" sz="2000" dirty="0" smtClean="0"/>
              <a:t> geblokkeerd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nl-NL" sz="20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nl-NL" sz="2000" dirty="0" smtClean="0"/>
              <a:t>Weinig </a:t>
            </a:r>
            <a:r>
              <a:rPr lang="nl-NL" sz="2000" dirty="0" err="1" smtClean="0"/>
              <a:t>anestheticum</a:t>
            </a:r>
            <a:r>
              <a:rPr lang="nl-NL" sz="2000" dirty="0" smtClean="0"/>
              <a:t> voor nodig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nl-NL" sz="2000" dirty="0" smtClean="0"/>
              <a:t>Zorgvuldig plaats bepalen/pijnlijk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nl-NL" sz="2000" dirty="0" smtClean="0"/>
              <a:t>Werking binnen5-10 min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nl-NL" sz="2000" dirty="0" smtClean="0"/>
              <a:t>Afgebonden met rubberbandje en arterieklem van </a:t>
            </a:r>
            <a:r>
              <a:rPr lang="nl-NL" sz="2000" dirty="0" err="1" smtClean="0"/>
              <a:t>Péan</a:t>
            </a:r>
            <a:endParaRPr lang="nl-NL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</p:txBody>
      </p:sp>
      <p:pic>
        <p:nvPicPr>
          <p:cNvPr id="5" name="Afbeelding 3" descr="Scannen00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636912"/>
            <a:ext cx="22669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Lokale anesthesie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400" dirty="0" smtClean="0"/>
              <a:t>Voordelen: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Geen narcosegevaar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Geen gevaar voor longen en bloedcirculatie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Geen klinische opname noodzakelijk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Geen lichamelijke en /of geestelijke nawerking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Geen beademingsfouten mogelijk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nl-NL" dirty="0" smtClean="0"/>
          </a:p>
        </p:txBody>
      </p:sp>
      <p:pic>
        <p:nvPicPr>
          <p:cNvPr id="2050" name="Picture 2" descr="C:\Users\Rhea\Document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620688"/>
            <a:ext cx="1409700" cy="1371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Lokale anesthesie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400" dirty="0" smtClean="0"/>
              <a:t>Nadelen: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sz="2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Stress voor patiënt door het bij bewustzijn blijven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Aanrakingsgevoel blijft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Mogelijkheid tot foute toediening </a:t>
            </a:r>
            <a:r>
              <a:rPr lang="nl-NL" sz="2400" dirty="0" err="1" smtClean="0"/>
              <a:t>mn</a:t>
            </a:r>
            <a:r>
              <a:rPr lang="nl-NL" sz="2400" dirty="0" smtClean="0"/>
              <a:t> intraveneus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Mogelijkheid tot het maken van fouten t.a.v. concentratie van de oplossing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nl-NL" sz="2400" dirty="0" smtClean="0"/>
              <a:t>Mogelijkheid tot het maken van fouten t.a.v. de evt. toevoeging van adrenaline ( </a:t>
            </a:r>
            <a:r>
              <a:rPr lang="nl-NL" sz="2400" dirty="0" err="1" smtClean="0"/>
              <a:t>vasoconstrictie</a:t>
            </a:r>
            <a:r>
              <a:rPr lang="nl-NL" sz="2400" dirty="0" smtClean="0"/>
              <a:t>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nl-NL" dirty="0" smtClean="0"/>
          </a:p>
        </p:txBody>
      </p:sp>
      <p:pic>
        <p:nvPicPr>
          <p:cNvPr id="3074" name="Picture 2" descr="C:\Users\Rhea\Documents\images (1) ne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32656"/>
            <a:ext cx="1409700" cy="1371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Lokale anesthesie</a:t>
            </a:r>
          </a:p>
        </p:txBody>
      </p:sp>
      <p:pic>
        <p:nvPicPr>
          <p:cNvPr id="4" name="Tijdelijke aanduiding voor inhoud 3" descr="Lidocaine_hci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302678" y="2252460"/>
            <a:ext cx="2502131" cy="3121429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711</TotalTime>
  <Words>631</Words>
  <Application>Microsoft Office PowerPoint</Application>
  <PresentationFormat>Diavoorstelling (4:3)</PresentationFormat>
  <Paragraphs>153</Paragraphs>
  <Slides>19</Slides>
  <Notes>19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Arial</vt:lpstr>
      <vt:lpstr>Courier New</vt:lpstr>
      <vt:lpstr>Georgia</vt:lpstr>
      <vt:lpstr>Wingdings</vt:lpstr>
      <vt:lpstr>Wingdings 2</vt:lpstr>
      <vt:lpstr>Civiel</vt:lpstr>
      <vt:lpstr>Anesthesie en hechten</vt:lpstr>
      <vt:lpstr>Lokale anesthesie</vt:lpstr>
      <vt:lpstr>Lokale anesthesie</vt:lpstr>
      <vt:lpstr>Infiltratieanesthesie</vt:lpstr>
      <vt:lpstr>Subcutane infiltratie</vt:lpstr>
      <vt:lpstr>Regionale anesthesie</vt:lpstr>
      <vt:lpstr>Lokale anesthesie</vt:lpstr>
      <vt:lpstr>Lokale anesthesie</vt:lpstr>
      <vt:lpstr>Lokale anesthesie</vt:lpstr>
      <vt:lpstr>Hechten en hechtmaterialen</vt:lpstr>
      <vt:lpstr>Hechten en hechtmaterialen</vt:lpstr>
      <vt:lpstr>Hechten en hechtmaterialen</vt:lpstr>
      <vt:lpstr>Hechten en hechtmaterialen</vt:lpstr>
      <vt:lpstr>Hechten en hechtmaterialen</vt:lpstr>
      <vt:lpstr>Hechten en hechtmaterialen</vt:lpstr>
      <vt:lpstr>Hechten en hechtmateriaal</vt:lpstr>
      <vt:lpstr>Hechten en hechtmaterialen</vt:lpstr>
      <vt:lpstr>Hechten en hechtmaterialen</vt:lpstr>
      <vt:lpstr>Nog vragen?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2e bijeenkomst</dc:title>
  <dc:creator>ingrid</dc:creator>
  <cp:lastModifiedBy>Petra Tholen-Meijer</cp:lastModifiedBy>
  <cp:revision>83</cp:revision>
  <dcterms:created xsi:type="dcterms:W3CDTF">2008-09-08T11:26:57Z</dcterms:created>
  <dcterms:modified xsi:type="dcterms:W3CDTF">2017-11-05T11:39:16Z</dcterms:modified>
</cp:coreProperties>
</file>